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Default Extension="gif" ContentType="image/gif"/>
  <Default Extension="svg" ContentType="image/svg+xml"/>
  <Default Extension="bmp" ContentType="image/bmp"/>
  <Default Extension="emf" ContentType="image/x-emf"/>
  <Default Extension="wmf" ContentType="image/x-wmf"/>
  <Default Extension="tiff" ContentType="image/tiff"/>
  <Default Extension="jpg" ContentType="application/octet-stream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</Types>
</file>

<file path=_rels/.rels><?xml version="1.0" encoding="UTF-8" standalone="yes"?>

<Relationships  xmlns="http://schemas.openxmlformats.org/package/2006/relationships">
<Relationship Id="rId3" Type="http://schemas.openxmlformats.org/package/2006/relationships/metadata/core-properties" Target="docProps/core.xml"/>
<Relationship Id="rId2" Type="http://schemas.openxmlformats.org/package/2006/relationships/metadata/thumbnail" Target="docProps/thumbnail.jpeg"/>
<Relationship Id="rId1" Type="http://schemas.openxmlformats.org/officeDocument/2006/relationships/officeDocument" Target="ppt/presentation.xml"/>
<Relationship Id="rId5" Type="http://schemas.openxmlformats.org/officeDocument/2006/relationships/custom-properties" Target="docProps/custom.xml"/>
<Relationship Id="rId4" Type="http://schemas.openxmlformats.org/officeDocument/2006/relationships/extended-properties" Target="docProps/app.xml"/>
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5"/>
  </p:sldMasterIdLst>
  <p:sldIdLst>
    <p:sldId id="256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71" r:id="rId25"/>
  </p:sldIdLst>
  <p:sldSz cx="2743200" cy="3657600"/>
  <p:notesSz cx="6858000" cy="9144000"/>
  <p:defaultTextStyle>
    <a:defPPr>
      <a:defRPr lang="en-US"/>
    </a:defPPr>
    <a:lvl1pPr marL="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09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3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8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4" algn="l" defTabSz="457154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EA7D6"/>
    <a:srgbClr val="F26B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26" d="100"/>
          <a:sy n="226" d="100"/>
        </p:scale>
        <p:origin x="2304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
<Relationships  xmlns="http://schemas.openxmlformats.org/package/2006/relationships">
<Relationship Id="rId8" Type="http://schemas.openxmlformats.org/officeDocument/2006/relationships/theme" Target="theme/theme1.xml"/>
<Relationship Id="rId3" Type="http://schemas.openxmlformats.org/officeDocument/2006/relationships/customXml" Target="../customXml/item3.xml"/>
<Relationship Id="rId7" Type="http://schemas.openxmlformats.org/officeDocument/2006/relationships/viewProps" Target="viewProps.xml"/>
<Relationship Id="rId2" Type="http://schemas.openxmlformats.org/officeDocument/2006/relationships/customXml" Target="../customXml/item2.xml"/>
<Relationship Id="rId1" Type="http://schemas.openxmlformats.org/officeDocument/2006/relationships/customXml" Target="../customXml/item1.xml"/>
<Relationship Id="rId6" Type="http://schemas.openxmlformats.org/officeDocument/2006/relationships/presProps" Target="presProps.xml"/>
<Relationship Id="rId5" Type="http://schemas.openxmlformats.org/officeDocument/2006/relationships/slideMaster" Target="slideMasters/slideMaster1.xml"/>
<Relationship Id="rId4" Type="http://schemas.openxmlformats.org/officeDocument/2006/relationships/customXml" Target="../customXml/item4.xml"/>
<Relationship Id="rId9" Type="http://schemas.openxmlformats.org/officeDocument/2006/relationships/tableStyles" Target="tableStyles.xml"/>
<Relationship Id="rId10" Type="http://schemas.openxmlformats.org/officeDocument/2006/relationships/slide" Target="slides/slide1.xml"/>
<Relationship Id="rId11" Type="http://schemas.openxmlformats.org/officeDocument/2006/relationships/slide" Target="slides/slide2.xml"/>
<Relationship Id="rId12" Type="http://schemas.openxmlformats.org/officeDocument/2006/relationships/slide" Target="slides/slide3.xml"/>
<Relationship Id="rId13" Type="http://schemas.openxmlformats.org/officeDocument/2006/relationships/slide" Target="slides/slide4.xml"/>
<Relationship Id="rId14" Type="http://schemas.openxmlformats.org/officeDocument/2006/relationships/slide" Target="slides/slide5.xml"/>
<Relationship Id="rId15" Type="http://schemas.openxmlformats.org/officeDocument/2006/relationships/slide" Target="slides/slide6.xml"/>
<Relationship Id="rId16" Type="http://schemas.openxmlformats.org/officeDocument/2006/relationships/slide" Target="slides/slide7.xml"/>
<Relationship Id="rId17" Type="http://schemas.openxmlformats.org/officeDocument/2006/relationships/slide" Target="slides/slide8.xml"/>
<Relationship Id="rId18" Type="http://schemas.openxmlformats.org/officeDocument/2006/relationships/slide" Target="slides/slide9.xml"/>
<Relationship Id="rId19" Type="http://schemas.openxmlformats.org/officeDocument/2006/relationships/slide" Target="slides/slide10.xml"/>
<Relationship Id="rId20" Type="http://schemas.openxmlformats.org/officeDocument/2006/relationships/slide" Target="slides/slide11.xml"/>
<Relationship Id="rId21" Type="http://schemas.openxmlformats.org/officeDocument/2006/relationships/slide" Target="slides/slide12.xml"/>
<Relationship Id="rId22" Type="http://schemas.openxmlformats.org/officeDocument/2006/relationships/slide" Target="slides/slide13.xml"/>
<Relationship Id="rId23" Type="http://schemas.openxmlformats.org/officeDocument/2006/relationships/slide" Target="slides/slide14.xml"/>
<Relationship Id="rId24" Type="http://schemas.openxmlformats.org/officeDocument/2006/relationships/slide" Target="slides/slide15.xml"/>
<Relationship Id="rId25" Type="http://schemas.openxmlformats.org/officeDocument/2006/relationships/slide" Target="slides/slide16.xml"/>
</Relationships>
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0" y="3039829"/>
            <a:ext cx="1910443" cy="365760"/>
          </a:xfrm>
          <a:solidFill>
            <a:schemeClr val="bg1"/>
          </a:solidFill>
        </p:spPr>
        <p:txBody>
          <a:bodyPr lIns="9144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5"/>
            <a:ext cx="2658291" cy="365760"/>
          </a:xfrm>
          <a:solidFill>
            <a:srgbClr val="F26B21"/>
          </a:solidFill>
        </p:spPr>
        <p:txBody>
          <a:bodyPr wrap="square" lIns="91440" tIns="0" rIns="0" bIns="0" anchor="ctr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547BEBBD-F610-6A85-8E48-4FAAAD1DB3A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6282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5" name="gradient">
            <a:extLst>
              <a:ext uri="{FF2B5EF4-FFF2-40B4-BE49-F238E27FC236}">
                <a16:creationId xmlns:a16="http://schemas.microsoft.com/office/drawing/2014/main" id="{F7FEBE53-DF01-0F2A-762B-81BB88259C9A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555750"/>
          </a:xfrm>
        </p:spPr>
        <p:txBody>
          <a:bodyPr/>
          <a:lstStyle/>
          <a:p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57362" y="88760"/>
            <a:ext cx="2219245" cy="236914"/>
          </a:xfrm>
          <a:noFill/>
        </p:spPr>
        <p:txBody>
          <a:bodyPr lIns="0" tIns="0" rIns="0" bIns="0">
            <a:no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20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57362" y="379660"/>
            <a:ext cx="1416880" cy="2577905"/>
          </a:xfrm>
          <a:noFill/>
        </p:spPr>
        <p:txBody>
          <a:bodyPr wrap="square" lIns="0" tIns="0" rIns="0" bIns="0" anchor="t">
            <a:normAutofit/>
          </a:bodyPr>
          <a:lstStyle>
            <a:lvl1pPr marL="0" indent="0">
              <a:spcBef>
                <a:spcPts val="0"/>
              </a:spcBef>
              <a:buNone/>
              <a:defRPr sz="1050" b="0" spc="-7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1843697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706117C-D209-2111-2279-CEE280F91D55}"/>
              </a:ext>
            </a:extLst>
          </p:cNvPr>
          <p:cNvSpPr/>
          <p:nvPr userDrawn="1"/>
        </p:nvSpPr>
        <p:spPr>
          <a:xfrm>
            <a:off x="0" y="0"/>
            <a:ext cx="2743200" cy="3657600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unicef">
            <a:extLst>
              <a:ext uri="{FF2B5EF4-FFF2-40B4-BE49-F238E27FC236}">
                <a16:creationId xmlns:a16="http://schemas.microsoft.com/office/drawing/2014/main" id="{9A4A566E-FE2A-54A5-91D1-567E27A9C456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18" name="who">
            <a:extLst>
              <a:ext uri="{FF2B5EF4-FFF2-40B4-BE49-F238E27FC236}">
                <a16:creationId xmlns:a16="http://schemas.microsoft.com/office/drawing/2014/main" id="{61619DC7-EE63-658B-8914-0C480E4B8B32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  <a:noFill/>
        </p:spPr>
        <p:txBody>
          <a:bodyPr wrap="square" lIns="228600" tIns="228600" rIns="228600" bIns="228600" anchor="ctr" anchorCtr="0">
            <a:normAutofit/>
          </a:bodyPr>
          <a:lstStyle>
            <a:lvl1pPr marL="0" indent="0" algn="ctr">
              <a:spcBef>
                <a:spcPts val="0"/>
              </a:spcBef>
              <a:buNone/>
              <a:defRPr sz="1100" b="1" spc="0" baseline="0">
                <a:solidFill>
                  <a:schemeClr val="bg1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</p:spTree>
    <p:extLst>
      <p:ext uri="{BB962C8B-B14F-4D97-AF65-F5344CB8AC3E}">
        <p14:creationId xmlns:p14="http://schemas.microsoft.com/office/powerpoint/2010/main" val="3277509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679891"/>
            <a:ext cx="2743200" cy="1977709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099769FA-DF32-5D5B-3275-480B8925887C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0"/>
            <a:ext cx="2743200" cy="1229247"/>
          </a:xfrm>
        </p:spPr>
        <p:txBody>
          <a:bodyPr/>
          <a:lstStyle/>
          <a:p>
            <a:endParaRPr lang="en-US"/>
          </a:p>
        </p:txBody>
      </p:sp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-2" y="2428354"/>
            <a:ext cx="2743201" cy="435436"/>
          </a:xfrm>
          <a:solidFill>
            <a:schemeClr val="bg1"/>
          </a:solidFill>
        </p:spPr>
        <p:txBody>
          <a:bodyPr vert="horz" lIns="91440" tIns="0" rIns="0" bIns="0" rtlCol="0" anchor="ctr">
            <a:noAutofit/>
          </a:bodyPr>
          <a:lstStyle>
            <a:lvl1pPr marL="0" indent="0" algn="ctr">
              <a:spcBef>
                <a:spcPts val="0"/>
              </a:spcBef>
              <a:buNone/>
              <a:defRPr lang="en-US" sz="1800" b="1" spc="-70" baseline="0" dirty="0">
                <a:solidFill>
                  <a:schemeClr val="accent2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lvl="0" indent="0">
              <a:spcBef>
                <a:spcPts val="0"/>
              </a:spcBef>
              <a:buNone/>
            </a:pPr>
            <a:r>
              <a:rPr lang="fr-FR" dirty="0"/>
              <a:t>Seulement 1 enfant sur 6</a:t>
            </a:r>
            <a:endParaRPr lang="en-US" dirty="0"/>
          </a:p>
        </p:txBody>
      </p:sp>
      <p:sp>
        <p:nvSpPr>
          <p:cNvPr id="17" name="line2">
            <a:extLst>
              <a:ext uri="{FF2B5EF4-FFF2-40B4-BE49-F238E27FC236}">
                <a16:creationId xmlns:a16="http://schemas.microsoft.com/office/drawing/2014/main" id="{2554ADF1-6615-3986-4E1F-338D0BA792EA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74172" y="78914"/>
            <a:ext cx="2394684" cy="1150334"/>
          </a:xfrm>
          <a:noFill/>
        </p:spPr>
        <p:txBody>
          <a:bodyPr lIns="91440" tIns="0" rIns="0" bIns="0" anchor="t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000" b="1" spc="-70" baseline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raising risk of chronic disease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930627"/>
            <a:ext cx="2658291" cy="512527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050" b="1" spc="-70" baseline="0">
                <a:solidFill>
                  <a:schemeClr val="bg1"/>
                </a:solidFill>
                <a:effectLst/>
                <a:highlight>
                  <a:srgbClr val="F26B21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fr-FR" dirty="0"/>
              <a:t>Au Cameroun, les personnes présentant des symptômes de pneumonie ne consultent jamais un professionnel de santé à temps.</a:t>
            </a:r>
            <a:endParaRPr lang="en-US" dirty="0"/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986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hoto_image">
            <a:extLst>
              <a:ext uri="{FF2B5EF4-FFF2-40B4-BE49-F238E27FC236}">
                <a16:creationId xmlns:a16="http://schemas.microsoft.com/office/drawing/2014/main" id="{59D75F3A-1843-76E6-EF7D-06AF7F850B4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0" y="0"/>
            <a:ext cx="2743200" cy="3657600"/>
          </a:xfrm>
          <a:solidFill>
            <a:schemeClr val="tx1"/>
          </a:solidFill>
        </p:spPr>
        <p:txBody>
          <a:bodyPr lIns="0" rIns="0"/>
          <a:lstStyle/>
          <a:p>
            <a:endParaRPr lang="en-US"/>
          </a:p>
        </p:txBody>
      </p:sp>
      <p:sp>
        <p:nvSpPr>
          <p:cNvPr id="2" name="gradient">
            <a:extLst>
              <a:ext uri="{FF2B5EF4-FFF2-40B4-BE49-F238E27FC236}">
                <a16:creationId xmlns:a16="http://schemas.microsoft.com/office/drawing/2014/main" id="{22770181-993F-2844-B01A-4D0DE571CDEC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0" y="1401233"/>
            <a:ext cx="2743200" cy="2256367"/>
          </a:xfrm>
        </p:spPr>
        <p:txBody>
          <a:bodyPr lIns="0" rIns="0"/>
          <a:lstStyle/>
          <a:p>
            <a:endParaRPr lang="en-US" dirty="0"/>
          </a:p>
        </p:txBody>
      </p:sp>
      <p:sp>
        <p:nvSpPr>
          <p:cNvPr id="4" name="gradient2">
            <a:extLst>
              <a:ext uri="{FF2B5EF4-FFF2-40B4-BE49-F238E27FC236}">
                <a16:creationId xmlns:a16="http://schemas.microsoft.com/office/drawing/2014/main" id="{4542E496-9814-E292-5D29-9B9DB5CC2502}"/>
              </a:ext>
            </a:extLst>
          </p:cNvPr>
          <p:cNvSpPr>
            <a:spLocks noGrp="1"/>
          </p:cNvSpPr>
          <p:nvPr>
            <p:ph type="pic" sz="quarter" idx="22"/>
          </p:nvPr>
        </p:nvSpPr>
        <p:spPr>
          <a:xfrm>
            <a:off x="0" y="1"/>
            <a:ext cx="2743200" cy="786808"/>
          </a:xfrm>
        </p:spPr>
        <p:txBody>
          <a:bodyPr/>
          <a:lstStyle/>
          <a:p>
            <a:endParaRPr lang="en-US"/>
          </a:p>
        </p:txBody>
      </p:sp>
      <p:pic>
        <p:nvPicPr>
          <p:cNvPr id="5" name="location_image">
            <a:extLst>
              <a:ext uri="{FF2B5EF4-FFF2-40B4-BE49-F238E27FC236}">
                <a16:creationId xmlns:a16="http://schemas.microsoft.com/office/drawing/2014/main" id="{A641453C-88A3-FC27-0F8E-E797C2BEB15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933" y="106395"/>
            <a:ext cx="131575" cy="131575"/>
          </a:xfrm>
          <a:prstGeom prst="rect">
            <a:avLst/>
          </a:prstGeom>
        </p:spPr>
      </p:pic>
      <p:sp>
        <p:nvSpPr>
          <p:cNvPr id="9" name="sourcetext">
            <a:extLst>
              <a:ext uri="{FF2B5EF4-FFF2-40B4-BE49-F238E27FC236}">
                <a16:creationId xmlns:a16="http://schemas.microsoft.com/office/drawing/2014/main" id="{652C5A3B-6C15-5425-2D06-22502C1600E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 lIns="0" tIns="0" rIns="0" bIns="0" anchor="ctr">
            <a:noAutofit/>
          </a:bodyPr>
          <a:lstStyle>
            <a:lvl1pPr marL="0" indent="0">
              <a:spcBef>
                <a:spcPts val="0"/>
              </a:spcBef>
              <a:buNone/>
              <a:defRPr sz="500" i="0" spc="-30" baseline="0">
                <a:solidFill>
                  <a:schemeClr val="bg1">
                    <a:lumMod val="85000"/>
                  </a:schemeClr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Source: MICS</a:t>
            </a:r>
          </a:p>
        </p:txBody>
      </p:sp>
      <p:sp>
        <p:nvSpPr>
          <p:cNvPr id="6" name="number">
            <a:extLst>
              <a:ext uri="{FF2B5EF4-FFF2-40B4-BE49-F238E27FC236}">
                <a16:creationId xmlns:a16="http://schemas.microsoft.com/office/drawing/2014/main" id="{3CF3C81B-A38A-7D4D-35F0-8BC10E324BC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4746" y="2006602"/>
            <a:ext cx="2573536" cy="553484"/>
          </a:xfrm>
          <a:noFill/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0"/>
              </a:spcBef>
              <a:buNone/>
              <a:defRPr sz="24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lvl="0"/>
            <a:r>
              <a:rPr lang="en-US" dirty="0"/>
              <a:t>73% of teens</a:t>
            </a:r>
          </a:p>
        </p:txBody>
      </p:sp>
      <p:sp>
        <p:nvSpPr>
          <p:cNvPr id="16" name="location">
            <a:extLst>
              <a:ext uri="{FF2B5EF4-FFF2-40B4-BE49-F238E27FC236}">
                <a16:creationId xmlns:a16="http://schemas.microsoft.com/office/drawing/2014/main" id="{5D6FE913-FEC0-6CC5-CCAD-40675E13B5F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37048" y="88760"/>
            <a:ext cx="2219245" cy="236914"/>
          </a:xfrm>
        </p:spPr>
        <p:txBody>
          <a:bodyPr lIns="0" rIns="0">
            <a:normAutofit/>
          </a:bodyPr>
          <a:lstStyle>
            <a:lvl1pPr marL="0" marR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800" b="1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pPr marL="0" marR="0" lvl="0" indent="0" algn="l" defTabSz="274313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/>
              <a:t>Bangladesh</a:t>
            </a:r>
          </a:p>
        </p:txBody>
      </p:sp>
      <p:sp>
        <p:nvSpPr>
          <p:cNvPr id="14" name="line1">
            <a:extLst>
              <a:ext uri="{FF2B5EF4-FFF2-40B4-BE49-F238E27FC236}">
                <a16:creationId xmlns:a16="http://schemas.microsoft.com/office/drawing/2014/main" id="{28501E66-E3A3-1E65-1BF6-B482E545F4F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-8" y="2619884"/>
            <a:ext cx="2658291" cy="724449"/>
          </a:xfrm>
          <a:noFill/>
        </p:spPr>
        <p:txBody>
          <a:bodyPr wrap="square" lIns="91440" tIns="0" rIns="0" bIns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100" b="1" spc="-70" baseline="0">
                <a:solidFill>
                  <a:schemeClr val="bg1"/>
                </a:solidFill>
                <a:effectLst/>
                <a:highlight>
                  <a:srgbClr val="1EA7D6"/>
                </a:highlight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defRPr>
            </a:lvl1pPr>
          </a:lstStyle>
          <a:p>
            <a:r>
              <a:rPr lang="en-US" dirty="0"/>
              <a:t>In Bangladesh are insufficiently active</a:t>
            </a:r>
          </a:p>
        </p:txBody>
      </p:sp>
      <p:sp>
        <p:nvSpPr>
          <p:cNvPr id="3" name="unicef">
            <a:extLst>
              <a:ext uri="{FF2B5EF4-FFF2-40B4-BE49-F238E27FC236}">
                <a16:creationId xmlns:a16="http://schemas.microsoft.com/office/drawing/2014/main" id="{B3927420-600E-1DEB-823A-8F0BD644B56C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838856" y="3481398"/>
            <a:ext cx="868680" cy="137160"/>
          </a:xfrm>
        </p:spPr>
        <p:txBody>
          <a:bodyPr lIns="0" rIns="0"/>
          <a:lstStyle/>
          <a:p>
            <a:endParaRPr lang="en-US"/>
          </a:p>
        </p:txBody>
      </p:sp>
      <p:sp>
        <p:nvSpPr>
          <p:cNvPr id="7" name="who">
            <a:extLst>
              <a:ext uri="{FF2B5EF4-FFF2-40B4-BE49-F238E27FC236}">
                <a16:creationId xmlns:a16="http://schemas.microsoft.com/office/drawing/2014/main" id="{281D4051-C22F-A4DF-348C-F09ADECDB294}"/>
              </a:ext>
            </a:extLst>
          </p:cNvPr>
          <p:cNvSpPr>
            <a:spLocks noGrp="1"/>
          </p:cNvSpPr>
          <p:nvPr>
            <p:ph type="pic" sz="quarter" idx="21"/>
          </p:nvPr>
        </p:nvSpPr>
        <p:spPr>
          <a:xfrm>
            <a:off x="1327415" y="3480741"/>
            <a:ext cx="454035" cy="137817"/>
          </a:xfrm>
        </p:spPr>
        <p:txBody>
          <a:bodyPr lIns="0" r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373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8595" y="194736"/>
            <a:ext cx="2366010" cy="706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8595" y="973666"/>
            <a:ext cx="2366010" cy="2320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8859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9BFB727-70E5-4B85-84EB-1A52BE20EE49}" type="datetimeFigureOut">
              <a:rPr lang="en-US" smtClean="0"/>
              <a:t>5/8/2026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08685" y="3390056"/>
            <a:ext cx="92583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937385" y="3390056"/>
            <a:ext cx="617220" cy="1947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BBB1D2B-CF7F-4D5D-9B4A-7DC3E92B2B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90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6" r:id="rId4"/>
    <p:sldLayoutId id="2147483675" r:id="rId5"/>
  </p:sldLayoutIdLst>
  <p:txStyles>
    <p:titleStyle>
      <a:lvl1pPr algn="l" defTabSz="274313" rtl="0" eaLnBrk="1" latinLnBrk="0" hangingPunct="1">
        <a:lnSpc>
          <a:spcPct val="90000"/>
        </a:lnSpc>
        <a:spcBef>
          <a:spcPct val="0"/>
        </a:spcBef>
        <a:buNone/>
        <a:defRPr sz="13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8579" indent="-68579" algn="l" defTabSz="274313" rtl="0" eaLnBrk="1" latinLnBrk="0" hangingPunct="1">
        <a:lnSpc>
          <a:spcPct val="90000"/>
        </a:lnSpc>
        <a:spcBef>
          <a:spcPts val="300"/>
        </a:spcBef>
        <a:buFont typeface="Arial" panose="020B0604020202020204" pitchFamily="34" charset="0"/>
        <a:buChar char="•"/>
        <a:defRPr sz="840" kern="1200">
          <a:solidFill>
            <a:schemeClr val="tx1"/>
          </a:solidFill>
          <a:latin typeface="+mn-lt"/>
          <a:ea typeface="+mn-ea"/>
          <a:cs typeface="+mn-cs"/>
        </a:defRPr>
      </a:lvl1pPr>
      <a:lvl2pPr marL="20573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720" kern="1200">
          <a:solidFill>
            <a:schemeClr val="tx1"/>
          </a:solidFill>
          <a:latin typeface="+mn-lt"/>
          <a:ea typeface="+mn-ea"/>
          <a:cs typeface="+mn-cs"/>
        </a:defRPr>
      </a:lvl2pPr>
      <a:lvl3pPr marL="342892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600" kern="1200">
          <a:solidFill>
            <a:schemeClr val="tx1"/>
          </a:solidFill>
          <a:latin typeface="+mn-lt"/>
          <a:ea typeface="+mn-ea"/>
          <a:cs typeface="+mn-cs"/>
        </a:defRPr>
      </a:lvl3pPr>
      <a:lvl4pPr marL="48004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617204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75436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91518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1028675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165831" indent="-68579" algn="l" defTabSz="274313" rtl="0" eaLnBrk="1" latinLnBrk="0" hangingPunct="1">
        <a:lnSpc>
          <a:spcPct val="90000"/>
        </a:lnSpc>
        <a:spcBef>
          <a:spcPts val="150"/>
        </a:spcBef>
        <a:buFont typeface="Arial" panose="020B0604020202020204" pitchFamily="34" charset="0"/>
        <a:buChar char="•"/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1pPr>
      <a:lvl2pPr marL="13715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2pPr>
      <a:lvl3pPr marL="27431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3pPr>
      <a:lvl4pPr marL="41147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4pPr>
      <a:lvl5pPr marL="548627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5pPr>
      <a:lvl6pPr marL="685783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6pPr>
      <a:lvl7pPr marL="822940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7pPr>
      <a:lvl8pPr marL="960096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8pPr>
      <a:lvl9pPr marL="1097252" algn="l" defTabSz="274313" rtl="0" eaLnBrk="1" latinLnBrk="0" hangingPunct="1">
        <a:defRPr sz="5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0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1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1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2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3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4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5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6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7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8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_rels/slide9.xml.rels><?xml version="1.0" encoding="UTF-8" standalone="yes"?>

<Relationships  xmlns="http://schemas.openxmlformats.org/package/2006/relationships">
<Relationship Id="rId1" Type="http://schemas.openxmlformats.org/officeDocument/2006/relationships/slideLayout" Target="../slideLayouts/slideLayout3.xml"/>
<Relationship Id="rId2" Type="http://schemas.openxmlformats.org/officeDocument/2006/relationships/image" Target="../media/77a38750ff3b85e6129d6a3df753b89b40870b39.png"/>
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Cambodia, 90% of teens are insufficiently active, raising the risk of chronic disease.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WMP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នៅក្នុង កម្ពុជា ១ ក្នុង ៨ នៃកុមារ​ដែល​មាន​រោគសញ្ញាពុលសួតឆាប់រហ័សមិនបាន​បញ្ជាក់ជួបអ្នកគ្រប់គ្រងសុខភាពឱ្យទាន់ពេលវេលា ទេ។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ប្រភព៖ DHS ២០២១-២០២២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Cambodia, 50,000 mothers miss their critical fourth antenatal check-up each year.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នៅ កម្ពុជា មានអ្នកស្រីជាង ៥០,០០០ រូបដែលខកខានការត្រួតពិនិត្យសម្រាលកូនលំដាប់ទី៤ គួរឱ្យបានក្នុងមួយឆ្នាំ។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រៀបរាប់ដោយ៖ DHS ២០២១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Cambodia, a birth takes place without a skilled health professional every 2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NIS 2021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នៅក្នុង កម្ពុជា អ្នកកើតម្នាក់ក្នុងរាល់ ២ម៉ោងមិនមានបុគ្គលិកសុខាភិបាលដែលបានបណ្តុះបណ្តាលចូលរួមផ្នែកកំណើតឡើយ។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ប្រភព៖ NIS ២០២១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Cambodia, only 1 in 3 children with diarrhoea get the life-saving oral rehydration salts they urgently need.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2021-2022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នៅ កម្ពុជា មានតែ ១ ក្នុង ៣ កុមារដែលមានជំងឺទឹកដោះក្មេងទទួលបានជាតិសម្រស់មាត់ (ORS) ដែលចាំបាច់ខ្លាំង។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ប្រភពៈ DHS ២០២១-២០២២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នៅក្នុង កម្ពុជា មានរយៈ ៩០% នៃយុវវ័យមិនមានសកម្មភាពរាងកាយគ្រប់គ្រាន់ ដែលបង្កើនហានិភ័យនៃជំងឺរយៈវែង។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ប្រភព៖ WMP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Cambodia, a woman dies from pregnancy or childbirth every 20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MMEIG 2025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នៅ កម្ពុជា មានស្ត្រីម្នាក់ស្លាប់ដោយសារភាពមានផ្ទៃពោះ ឬ ការបង្កើតកូន ក្នុងរៀងរាល់ ២០ម៉ោងមួយលើក។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ប្រភព៖ MMEIG ២០២៥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Cambodia, 100 girls become mothers every day — while still children themselves.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នៅ កម្ពុជា មានស្រីភេទក្មេង ១០០ នាក់ក្លាយជាម្ដាយរៀងរាល់ថ្ងៃ ទាំងដែលពួកនាងនៅជាក្មេងនៅតែបន្ត។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ប្រភព៖ DHS ២០២១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Cambodia, over 20% of mothers do not receive postnatal care in the critical first 48 hours.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នៅក្នុង កម្ពុជា មានម្តាយជាង ២០% មិនទទួលបានការសម្អាតសុខភាពបន្ទាប់ពីបណ្ដាច់កូននៅក្នុងរយៈពេល ៤៨ ម៉ោងដ៏សំខាន់នោះទេ។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ប្រភព៖ DHS ២០២១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unicef" descr=""/>
          <p:cNvPicPr>
            <a:picLocks noGrp="1"/>
          </p:cNvPicPr>
          <p:nvPr>
            <p:ph type="pic" sz="quarter" idx="20"/>
          </p:nvPr>
        </p:nvPicPr>
        <p:blipFill>
          <a:blip cstate="print" r:embed="rId2"/>
          <a:stretch>
            <a:fillRect/>
          </a:stretch>
        </p:blipFill>
        <p:spPr>
          <a:xfrm>
            <a:off x="1838856" y="3481398"/>
            <a:ext cx="868680" cy="137160"/>
          </a:xfrm>
          <a:prstGeom prst="rect">
            <a:avLst/>
          </a:prstGeom>
        </p:spPr>
      </p:pic>
      <p:sp>
        <p:nvSpPr>
          <p:cNvPr id="3" name="line1"/>
          <p:cNvSpPr>
            <a:spLocks noGrp="1"/>
          </p:cNvSpPr>
          <p:nvPr>
            <p:ph type="body" sz="quarter" idx="14" hasCustomPrompt="1"/>
          </p:nvPr>
        </p:nvSpPr>
        <p:spPr>
          <a:xfrm>
            <a:off x="0" y="0"/>
            <a:ext cx="2743200" cy="3480741"/>
          </a:xfrm>
        </p:spPr>
        <p:txBody>
          <a:bodyPr/>
          <a:lstStyle/>
          <a:p>
            <a:r>
              <a:rPr/>
              <a:t>In Cambodia, 1 in 8 children with acute respiratory infection symptoms never see a health provider in time.</a:t>
            </a:r>
          </a:p>
        </p:txBody>
      </p:sp>
      <p:sp>
        <p:nvSpPr>
          <p:cNvPr id="4" name="sourcetext"/>
          <p:cNvSpPr>
            <a:spLocks noGrp="1"/>
          </p:cNvSpPr>
          <p:nvPr>
            <p:ph type="body" sz="quarter" idx="10" hasCustomPrompt="1"/>
          </p:nvPr>
        </p:nvSpPr>
        <p:spPr>
          <a:xfrm>
            <a:off x="39670" y="3503193"/>
            <a:ext cx="2703530" cy="107068"/>
          </a:xfrm>
        </p:spPr>
        <p:txBody>
          <a:bodyPr/>
          <a:lstStyle/>
          <a:p>
            <a:r>
              <a:rPr/>
              <a:t>Source: DHS 2021-2022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98D844A22B794A81DDBFBB9EF63804" ma:contentTypeVersion="21" ma:contentTypeDescription="Create a new document." ma:contentTypeScope="" ma:versionID="fe15f658f7c596d9f8849af6b3848d26">
  <xsd:schema xmlns:xsd="http://www.w3.org/2001/XMLSchema" xmlns:xs="http://www.w3.org/2001/XMLSchema" xmlns:p="http://schemas.microsoft.com/office/2006/metadata/properties" xmlns:ns2="9e17fbd9-fb4c-4d20-9ec4-18aa77a91b0d" xmlns:ns3="ae6450c1-f776-41e3-80e5-b5e3b2145961" xmlns:ns4="ca283e0b-db31-4043-a2ef-b80661bf084a" targetNamespace="http://schemas.microsoft.com/office/2006/metadata/properties" ma:root="true" ma:fieldsID="447776fe2e95ffb96f739988fedfabc2" ns2:_="" ns3:_="" ns4:_="">
    <xsd:import namespace="9e17fbd9-fb4c-4d20-9ec4-18aa77a91b0d"/>
    <xsd:import namespace="ae6450c1-f776-41e3-80e5-b5e3b2145961"/>
    <xsd:import namespace="ca283e0b-db31-4043-a2ef-b80661bf084a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2:SharedWithUsers" minOccurs="0"/>
                <xsd:element ref="ns2:SharedWithDetails" minOccurs="0"/>
                <xsd:element ref="ns3:MediaServiceAutoKeyPoints" minOccurs="0"/>
                <xsd:element ref="ns3:MediaServiceKeyPoints" minOccurs="0"/>
                <xsd:element ref="ns3:MediaLengthInSecond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7fbd9-fb4c-4d20-9ec4-18aa77a91b0d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6450c1-f776-41e3-80e5-b5e3b214596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73f51738-d318-4883-9d64-4f0bd0ccc55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283e0b-db31-4043-a2ef-b80661bf084a" elementFormDefault="qualified">
    <xsd:import namespace="http://schemas.microsoft.com/office/2006/documentManagement/types"/>
    <xsd:import namespace="http://schemas.microsoft.com/office/infopath/2007/PartnerControls"/>
    <xsd:element name="TaxCatchAll" ma:index="26" nillable="true" ma:displayName="Taxonomy Catch All Column" ma:hidden="true" ma:list="{00684939-5bfc-447e-a0d2-1998042826f8}" ma:internalName="TaxCatchAll" ma:showField="CatchAllData" ma:web="9e17fbd9-fb4c-4d20-9ec4-18aa77a91b0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9e17fbd9-fb4c-4d20-9ec4-18aa77a91b0d">DAPMHHIV-502652578-1716557</_dlc_DocId>
    <_dlc_DocIdUrl xmlns="9e17fbd9-fb4c-4d20-9ec4-18aa77a91b0d">
      <Url>https://unicef.sharepoint.com/teams/DAPM-Health-HIV/_layouts/15/DocIdRedir.aspx?ID=DAPMHHIV-502652578-1716557</Url>
      <Description>DAPMHHIV-502652578-1716557</Description>
    </_dlc_DocIdUrl>
    <lcf76f155ced4ddcb4097134ff3c332f xmlns="ae6450c1-f776-41e3-80e5-b5e3b2145961">
      <Terms xmlns="http://schemas.microsoft.com/office/infopath/2007/PartnerControls"/>
    </lcf76f155ced4ddcb4097134ff3c332f>
    <TaxCatchAll xmlns="ca283e0b-db31-4043-a2ef-b80661bf084a" xsi:nil="true"/>
  </documentManagement>
</p:properties>
</file>

<file path=customXml/itemProps1.xml><?xml version="1.0" encoding="utf-8"?>
<ds:datastoreItem xmlns:ds="http://schemas.openxmlformats.org/officeDocument/2006/customXml" ds:itemID="{18EEFAD0-6746-4AEF-AA26-9E4739BDA9E2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E016D1-2605-47EC-8919-BA643A1F6AD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A41CF82-4E2B-4522-ABC5-E9417F2F1846}">
  <ds:schemaRefs>
    <ds:schemaRef ds:uri="9e17fbd9-fb4c-4d20-9ec4-18aa77a91b0d"/>
    <ds:schemaRef ds:uri="ae6450c1-f776-41e3-80e5-b5e3b2145961"/>
    <ds:schemaRef ds:uri="ca283e0b-db31-4043-a2ef-b80661bf08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4.xml><?xml version="1.0" encoding="utf-8"?>
<ds:datastoreItem xmlns:ds="http://schemas.openxmlformats.org/officeDocument/2006/customXml" ds:itemID="{D8DFE48E-6371-4FAF-BD4A-FD47801CF324}">
  <ds:schemaRefs>
    <ds:schemaRef ds:uri="http://purl.org/dc/terms/"/>
    <ds:schemaRef ds:uri="9e17fbd9-fb4c-4d20-9ec4-18aa77a91b0d"/>
    <ds:schemaRef ds:uri="http://schemas.microsoft.com/office/infopath/2007/PartnerControls"/>
    <ds:schemaRef ds:uri="ca283e0b-db31-4043-a2ef-b80661bf084a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purl.org/dc/dcmitype/"/>
    <ds:schemaRef ds:uri="http://schemas.openxmlformats.org/package/2006/metadata/core-properties"/>
    <ds:schemaRef ds:uri="ae6450c1-f776-41e3-80e5-b5e3b2145961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1097</TotalTime>
  <Words>0</Words>
  <Application>Microsoft Office PowerPoint</Application>
  <PresentationFormat>Custom</PresentationFormat>
  <Paragraphs>0</Paragraphs>
  <Slides>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5" baseType="lpstr">
      <vt:lpstr>Aptos</vt:lpstr>
      <vt:lpstr>Aptos Display</vt:lpstr>
      <vt:lpstr>Arial</vt:lpstr>
      <vt:lpstr>Roboto</vt:lpstr>
      <vt:lpstr>Office Theme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Anqi He</dc:creator>
  <cp:lastModifiedBy/>
  <cp:revision>42</cp:revision>
  <dcterms:created xsi:type="dcterms:W3CDTF">2026-03-08T20:59:02Z</dcterms:created>
  <dcterms:modified xsi:type="dcterms:W3CDTF">2026-06-04T17:10:28Z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0x0101001C98D844A22B794A81DDBFBB9EF63804</vt:lpwstr>
  </property>
  <property fmtid="{D5CDD505-2E9C-101B-9397-08002B2CF9AE}" pid="3" name="_dlc_DocIdItemGuid">
    <vt:lpwstr>494860fc-f070-441f-948a-d0b2ad372e1c</vt:lpwstr>
  </property>
  <property fmtid="{D5CDD505-2E9C-101B-9397-08002B2CF9AE}" pid="4" name="MediaServiceImageTags">
    <vt:lpwstr/>
  </property>
</Properties>
</file>